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860" r:id="rId3"/>
    <p:sldId id="861" r:id="rId4"/>
    <p:sldId id="862" r:id="rId5"/>
    <p:sldId id="863" r:id="rId6"/>
    <p:sldId id="864" r:id="rId7"/>
    <p:sldId id="865"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2677" y="585765"/>
            <a:ext cx="10813129" cy="1331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新趋势题型-4字.eps" descr="id:2147500408;FounderCES"/>
          <p:cNvPicPr/>
          <p:nvPr/>
        </p:nvPicPr>
        <p:blipFill>
          <a:blip r:embed="rId3"/>
          <a:stretch>
            <a:fillRect/>
          </a:stretch>
        </p:blipFill>
        <p:spPr>
          <a:xfrm>
            <a:off x="3584070" y="2107335"/>
            <a:ext cx="4896544" cy="589310"/>
          </a:xfrm>
          <a:prstGeom prst="rect">
            <a:avLst/>
          </a:prstGeom>
        </p:spPr>
      </p:pic>
      <p:sp>
        <p:nvSpPr>
          <p:cNvPr id="5" name="内容占位符 1"/>
          <p:cNvSpPr txBox="1">
            <a:spLocks/>
          </p:cNvSpPr>
          <p:nvPr/>
        </p:nvSpPr>
        <p:spPr bwMode="auto">
          <a:xfrm>
            <a:off x="802046" y="1929606"/>
            <a:ext cx="1112580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信息还原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2"/>
          <p:cNvSpPr>
            <a:spLocks noGrp="1"/>
          </p:cNvSpPr>
          <p:nvPr>
            <p:ph idx="1"/>
          </p:nvPr>
        </p:nvSpPr>
        <p:spPr>
          <a:xfrm>
            <a:off x="360854" y="5145749"/>
            <a:ext cx="11485848" cy="818173"/>
          </a:xfrm>
        </p:spPr>
        <p:txBody>
          <a:bodyPr/>
          <a:lstStyle/>
          <a:p>
            <a:pPr algn="r" hangingPunct="0">
              <a:spcAft>
                <a:spcPts val="0"/>
              </a:spcAft>
            </a:pPr>
            <a:r>
              <a:rPr lang="zh-CN" altLang="zh-CN">
                <a:solidFill>
                  <a:srgbClr val="000000"/>
                </a:solidFill>
                <a:cs typeface="Times New Roman"/>
              </a:rPr>
              <a:t>（</a:t>
            </a:r>
            <a:r>
              <a:rPr lang="zh-CN" altLang="zh-CN">
                <a:solidFill>
                  <a:srgbClr val="000000"/>
                </a:solidFill>
                <a:ea typeface="仿宋"/>
                <a:cs typeface="Times New Roman"/>
              </a:rPr>
              <a:t>河南南阳新野期末</a:t>
            </a:r>
            <a:r>
              <a:rPr lang="zh-CN" altLang="zh-CN" smtClean="0">
                <a:solidFill>
                  <a:srgbClr val="000000"/>
                </a:solidFill>
                <a:cs typeface="Times New Roman"/>
              </a:rPr>
              <a:t>）</a:t>
            </a:r>
            <a:endParaRPr lang="zh-CN" altLang="zh-CN" sz="1200">
              <a:solidFill>
                <a:srgbClr val="000000"/>
              </a:solidFill>
              <a:cs typeface="Times New Roman"/>
            </a:endParaRPr>
          </a:p>
        </p:txBody>
      </p:sp>
      <p:pic>
        <p:nvPicPr>
          <p:cNvPr id="11" name="图片 10"/>
          <p:cNvPicPr>
            <a:picLocks noChangeAspect="1"/>
          </p:cNvPicPr>
          <p:nvPr/>
        </p:nvPicPr>
        <p:blipFill>
          <a:blip r:embed="rId4"/>
          <a:stretch>
            <a:fillRect/>
          </a:stretch>
        </p:blipFill>
        <p:spPr>
          <a:xfrm>
            <a:off x="550590" y="2819144"/>
            <a:ext cx="3024336" cy="790377"/>
          </a:xfrm>
          <a:prstGeom prst="rect">
            <a:avLst/>
          </a:prstGeom>
        </p:spPr>
      </p:pic>
      <p:sp>
        <p:nvSpPr>
          <p:cNvPr id="12" name="内容占位符 1"/>
          <p:cNvSpPr txBox="1">
            <a:spLocks/>
          </p:cNvSpPr>
          <p:nvPr/>
        </p:nvSpPr>
        <p:spPr bwMode="auto">
          <a:xfrm>
            <a:off x="360854" y="278092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本文是一篇说明文。文章主要介绍了中国的传统技艺</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剪纸的历史、用途、制作方法以及其在现代社会中的传播。</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901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a:spLocks noGrp="1"/>
          </p:cNvSpPr>
          <p:nvPr>
            <p:ph idx="1"/>
          </p:nvPr>
        </p:nvSpPr>
        <p:spPr>
          <a:xfrm>
            <a:off x="360854" y="692696"/>
            <a:ext cx="11485848" cy="1852045"/>
          </a:xfrm>
        </p:spPr>
        <p:txBody>
          <a:bodyPr/>
          <a:lstStyle/>
          <a:p>
            <a:pPr indent="534988" hangingPunct="0">
              <a:lnSpc>
                <a:spcPct val="140000"/>
              </a:lnSpc>
              <a:spcAft>
                <a:spcPts val="0"/>
              </a:spcAft>
            </a:pPr>
            <a:r>
              <a:rPr lang="en-US" altLang="zh-CN" sz="2100">
                <a:solidFill>
                  <a:srgbClr val="000000"/>
                </a:solidFill>
                <a:cs typeface="Times New Roman"/>
              </a:rPr>
              <a:t>Paper cutting has a history of over 1500 years. </a:t>
            </a:r>
            <a:r>
              <a:rPr lang="en-US" altLang="zh-CN" sz="2100" u="sng" smtClean="0">
                <a:solidFill>
                  <a:srgbClr val="000000"/>
                </a:solidFill>
                <a:uFill>
                  <a:solidFill>
                    <a:srgbClr val="000000"/>
                  </a:solidFill>
                </a:uFill>
                <a:cs typeface="Times New Roman"/>
              </a:rPr>
              <a:t>1  </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This is why people call them “window flowers”. They are still popular at present, except on windows, people also stick them on doors and walls, </a:t>
            </a:r>
            <a:r>
              <a:rPr lang="en-US" altLang="zh-CN" sz="2100" u="sng" smtClean="0">
                <a:solidFill>
                  <a:srgbClr val="000000"/>
                </a:solidFill>
                <a:uFill>
                  <a:solidFill>
                    <a:srgbClr val="000000"/>
                  </a:solidFill>
                </a:uFill>
                <a:cs typeface="Times New Roman"/>
              </a:rPr>
              <a:t>2 </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People can give others paper cutting as gifts, especially during special festivals like the Chinese New Year</a:t>
            </a:r>
            <a:r>
              <a:rPr lang="en-US" altLang="zh-CN" sz="2100" smtClean="0">
                <a:solidFill>
                  <a:srgbClr val="000000"/>
                </a:solidFill>
                <a:cs typeface="Times New Roman"/>
              </a:rPr>
              <a:t>.</a:t>
            </a:r>
            <a:endParaRPr lang="zh-CN" altLang="zh-CN" sz="2100">
              <a:solidFill>
                <a:srgbClr val="000000"/>
              </a:solidFill>
              <a:cs typeface="Times New Roman"/>
            </a:endParaRPr>
          </a:p>
        </p:txBody>
      </p:sp>
      <p:sp>
        <p:nvSpPr>
          <p:cNvPr id="2" name="矩形 1"/>
          <p:cNvSpPr/>
          <p:nvPr/>
        </p:nvSpPr>
        <p:spPr>
          <a:xfrm>
            <a:off x="6671270" y="692696"/>
            <a:ext cx="378630" cy="494751"/>
          </a:xfrm>
          <a:prstGeom prst="rect">
            <a:avLst/>
          </a:prstGeom>
        </p:spPr>
        <p:txBody>
          <a:bodyPr wrap="none">
            <a:spAutoFit/>
          </a:bodyPr>
          <a:lstStyle/>
          <a:p>
            <a:pPr>
              <a:lnSpc>
                <a:spcPct val="140000"/>
              </a:lnSpc>
            </a:pPr>
            <a:r>
              <a:rPr lang="en-US" altLang="zh-CN" sz="2100"/>
              <a:t>D</a:t>
            </a:r>
            <a:endParaRPr lang="zh-CN" altLang="en-US" sz="2100"/>
          </a:p>
        </p:txBody>
      </p:sp>
      <p:sp>
        <p:nvSpPr>
          <p:cNvPr id="8" name="内容占位符 2"/>
          <p:cNvSpPr txBox="1">
            <a:spLocks/>
          </p:cNvSpPr>
          <p:nvPr/>
        </p:nvSpPr>
        <p:spPr bwMode="auto">
          <a:xfrm>
            <a:off x="360854" y="5212634"/>
            <a:ext cx="11485848" cy="13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100" smtClean="0">
                <a:solidFill>
                  <a:srgbClr val="00B0F0"/>
                </a:solidFill>
                <a:cs typeface="Times New Roman"/>
              </a:rPr>
              <a:t>1.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why people call them ‘window flowers’.”</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可知，剪纸最初是贴在窗户上用来装饰房子的。因此，选项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人们首先把剪纸贴在窗户上来装饰房子</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与下文的</a:t>
            </a:r>
            <a:r>
              <a:rPr lang="en-US" altLang="zh-CN" sz="2100" b="1" smtClean="0">
                <a:solidFill>
                  <a:srgbClr val="FF0000"/>
                </a:solidFill>
                <a:latin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窗花</a:t>
            </a:r>
            <a:r>
              <a:rPr lang="en-US" altLang="zh-CN" sz="2100" b="1" smtClean="0">
                <a:solidFill>
                  <a:srgbClr val="FF0000"/>
                </a:solidFill>
                <a:latin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相衔接，符合语境。故选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9" name="表格 8"/>
          <p:cNvGraphicFramePr>
            <a:graphicFrameLocks noGrp="1"/>
          </p:cNvGraphicFramePr>
          <p:nvPr>
            <p:extLst/>
          </p:nvPr>
        </p:nvGraphicFramePr>
        <p:xfrm>
          <a:off x="465882" y="2492896"/>
          <a:ext cx="11233248" cy="2699485"/>
        </p:xfrm>
        <a:graphic>
          <a:graphicData uri="http://schemas.openxmlformats.org/drawingml/2006/table">
            <a:tbl>
              <a:tblPr firstRow="1" firstCol="1" bandRow="1"/>
              <a:tblGrid>
                <a:gridCol w="11233248">
                  <a:extLst>
                    <a:ext uri="{9D8B030D-6E8A-4147-A177-3AD203B41FA5}">
                      <a16:colId xmlns:a16="http://schemas.microsoft.com/office/drawing/2014/main" val="20000"/>
                    </a:ext>
                  </a:extLst>
                </a:gridCol>
              </a:tblGrid>
              <a:tr h="2699485">
                <a:tc>
                  <a:txBody>
                    <a:bodyPr/>
                    <a:lstStyle/>
                    <a:p>
                      <a:pPr algn="just" hangingPunct="0">
                        <a:lnSpc>
                          <a:spcPct val="140000"/>
                        </a:lnSpc>
                        <a:spcAft>
                          <a:spcPts val="0"/>
                        </a:spcAft>
                      </a:pPr>
                      <a:r>
                        <a:rPr lang="en-US" sz="2400">
                          <a:solidFill>
                            <a:srgbClr val="000000"/>
                          </a:solidFill>
                          <a:effectLst/>
                          <a:latin typeface="Times New Roman"/>
                          <a:ea typeface="宋体"/>
                          <a:cs typeface="Times New Roman"/>
                        </a:rPr>
                        <a:t>A. and even the furniture in the house.</a:t>
                      </a:r>
                      <a:endParaRPr lang="zh-CN" sz="2400">
                        <a:solidFill>
                          <a:srgbClr val="000000"/>
                        </a:solidFill>
                        <a:effectLst/>
                        <a:latin typeface="Times New Roman"/>
                        <a:ea typeface="宋体"/>
                        <a:cs typeface="Times New Roman"/>
                      </a:endParaRPr>
                    </a:p>
                    <a:p>
                      <a:pPr algn="just" hangingPunct="0">
                        <a:lnSpc>
                          <a:spcPct val="140000"/>
                        </a:lnSpc>
                        <a:spcAft>
                          <a:spcPts val="0"/>
                        </a:spcAft>
                      </a:pPr>
                      <a:r>
                        <a:rPr lang="en-US" sz="2400">
                          <a:solidFill>
                            <a:srgbClr val="000000"/>
                          </a:solidFill>
                          <a:effectLst/>
                          <a:latin typeface="Times New Roman"/>
                          <a:ea typeface="宋体"/>
                          <a:cs typeface="Times New Roman"/>
                        </a:rPr>
                        <a:t>B. Now some artists teach paper cutting skills online to students in other countries.</a:t>
                      </a:r>
                      <a:endParaRPr lang="zh-CN" sz="2400">
                        <a:solidFill>
                          <a:srgbClr val="000000"/>
                        </a:solidFill>
                        <a:effectLst/>
                        <a:latin typeface="Times New Roman"/>
                        <a:ea typeface="宋体"/>
                        <a:cs typeface="Times New Roman"/>
                      </a:endParaRPr>
                    </a:p>
                    <a:p>
                      <a:pPr algn="just" hangingPunct="0">
                        <a:lnSpc>
                          <a:spcPct val="140000"/>
                        </a:lnSpc>
                        <a:spcAft>
                          <a:spcPts val="0"/>
                        </a:spcAft>
                      </a:pPr>
                      <a:r>
                        <a:rPr lang="en-US" sz="2400">
                          <a:solidFill>
                            <a:srgbClr val="000000"/>
                          </a:solidFill>
                          <a:effectLst/>
                          <a:latin typeface="Times New Roman"/>
                          <a:ea typeface="宋体"/>
                          <a:cs typeface="Times New Roman"/>
                        </a:rPr>
                        <a:t>C. What do you need to get started</a:t>
                      </a:r>
                      <a:r>
                        <a:rPr lang="zh-CN" sz="2400">
                          <a:solidFill>
                            <a:srgbClr val="000000"/>
                          </a:solidFill>
                          <a:effectLst/>
                          <a:latin typeface="Times New Roman"/>
                          <a:ea typeface="宋体"/>
                          <a:cs typeface="Times New Roman"/>
                        </a:rPr>
                        <a:t>？</a:t>
                      </a:r>
                    </a:p>
                    <a:p>
                      <a:pPr algn="just" hangingPunct="0">
                        <a:lnSpc>
                          <a:spcPct val="140000"/>
                        </a:lnSpc>
                        <a:spcAft>
                          <a:spcPts val="0"/>
                        </a:spcAft>
                      </a:pPr>
                      <a:r>
                        <a:rPr lang="en-US" sz="2400">
                          <a:solidFill>
                            <a:srgbClr val="000000"/>
                          </a:solidFill>
                          <a:effectLst/>
                          <a:latin typeface="Times New Roman"/>
                          <a:ea typeface="宋体"/>
                          <a:cs typeface="Times New Roman"/>
                        </a:rPr>
                        <a:t>D. People put paper cuttings first on windows to decorate the house.</a:t>
                      </a:r>
                      <a:endParaRPr lang="zh-CN" sz="2400">
                        <a:solidFill>
                          <a:srgbClr val="000000"/>
                        </a:solidFill>
                        <a:effectLst/>
                        <a:latin typeface="Times New Roman"/>
                        <a:ea typeface="宋体"/>
                        <a:cs typeface="Times New Roman"/>
                      </a:endParaRPr>
                    </a:p>
                    <a:p>
                      <a:pPr algn="just" hangingPunct="0">
                        <a:lnSpc>
                          <a:spcPct val="140000"/>
                        </a:lnSpc>
                        <a:spcAft>
                          <a:spcPts val="0"/>
                        </a:spcAft>
                      </a:pPr>
                      <a:r>
                        <a:rPr lang="en-US" sz="2400">
                          <a:solidFill>
                            <a:srgbClr val="000000"/>
                          </a:solidFill>
                          <a:effectLst/>
                          <a:latin typeface="Times New Roman"/>
                          <a:ea typeface="宋体"/>
                          <a:cs typeface="Times New Roman"/>
                        </a:rPr>
                        <a:t>E. Then you can cut out papers.</a:t>
                      </a:r>
                      <a:endParaRPr lang="zh-CN" sz="2400">
                        <a:solidFill>
                          <a:srgbClr val="000000"/>
                        </a:solidFill>
                        <a:effectLst/>
                        <a:latin typeface="Times New Roman"/>
                        <a:ea typeface="宋体"/>
                        <a:cs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22786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p:cNvSpPr>
            <a:spLocks noGrp="1"/>
          </p:cNvSpPr>
          <p:nvPr>
            <p:ph idx="1"/>
          </p:nvPr>
        </p:nvSpPr>
        <p:spPr>
          <a:xfrm>
            <a:off x="360854" y="764704"/>
            <a:ext cx="11485848" cy="1337354"/>
          </a:xfrm>
        </p:spPr>
        <p:txBody>
          <a:bodyPr/>
          <a:lstStyle/>
          <a:p>
            <a:pPr indent="534988" hangingPunct="0">
              <a:lnSpc>
                <a:spcPct val="140000"/>
              </a:lnSpc>
              <a:spcAft>
                <a:spcPts val="0"/>
              </a:spcAft>
            </a:pPr>
            <a:r>
              <a:rPr lang="en-US" altLang="zh-CN" sz="2000">
                <a:solidFill>
                  <a:srgbClr val="000000"/>
                </a:solidFill>
                <a:cs typeface="Times New Roman"/>
              </a:rPr>
              <a:t>Paper cutting has a history of over 1500 years. </a:t>
            </a:r>
            <a:r>
              <a:rPr lang="en-US" altLang="zh-CN" sz="2000" u="sng" smtClean="0">
                <a:solidFill>
                  <a:srgbClr val="000000"/>
                </a:solidFill>
                <a:uFill>
                  <a:solidFill>
                    <a:srgbClr val="000000"/>
                  </a:solidFill>
                </a:uFill>
                <a:cs typeface="Times New Roman"/>
              </a:rPr>
              <a:t>1  </a:t>
            </a:r>
            <a:r>
              <a:rPr lang="zh-CN" altLang="zh-CN" sz="2000" u="sng">
                <a:solidFill>
                  <a:srgbClr val="000000"/>
                </a:solidFill>
                <a:uFill>
                  <a:solidFill>
                    <a:srgbClr val="000000"/>
                  </a:solidFill>
                </a:uFill>
                <a:cs typeface="Times New Roman"/>
              </a:rPr>
              <a:t>　</a:t>
            </a:r>
            <a:r>
              <a:rPr lang="en-US" altLang="zh-CN" sz="2000">
                <a:solidFill>
                  <a:srgbClr val="000000"/>
                </a:solidFill>
                <a:cs typeface="Times New Roman"/>
              </a:rPr>
              <a:t> This is why people call them “window flowers”. They are still popular at present, except on windows, people also stick them on doors and walls, </a:t>
            </a:r>
            <a:r>
              <a:rPr lang="en-US" altLang="zh-CN" sz="2000" u="sng" smtClean="0">
                <a:solidFill>
                  <a:srgbClr val="000000"/>
                </a:solidFill>
                <a:uFill>
                  <a:solidFill>
                    <a:srgbClr val="000000"/>
                  </a:solidFill>
                </a:uFill>
                <a:cs typeface="Times New Roman"/>
              </a:rPr>
              <a:t>2 </a:t>
            </a:r>
            <a:r>
              <a:rPr lang="zh-CN" altLang="zh-CN" sz="2000" u="sng">
                <a:solidFill>
                  <a:srgbClr val="000000"/>
                </a:solidFill>
                <a:uFill>
                  <a:solidFill>
                    <a:srgbClr val="000000"/>
                  </a:solidFill>
                </a:uFill>
                <a:cs typeface="Times New Roman"/>
              </a:rPr>
              <a:t>　</a:t>
            </a:r>
            <a:r>
              <a:rPr lang="en-US" altLang="zh-CN" sz="2000">
                <a:solidFill>
                  <a:srgbClr val="000000"/>
                </a:solidFill>
                <a:cs typeface="Times New Roman"/>
              </a:rPr>
              <a:t> People can give others paper cutting as gifts, especially during special festivals like the Chinese New Year</a:t>
            </a:r>
            <a:r>
              <a:rPr lang="en-US" altLang="zh-CN" sz="2000" smtClean="0">
                <a:solidFill>
                  <a:srgbClr val="000000"/>
                </a:solidFill>
                <a:cs typeface="Times New Roman"/>
              </a:rPr>
              <a:t>.</a:t>
            </a:r>
            <a:endParaRPr lang="zh-CN" altLang="zh-CN" sz="2000">
              <a:solidFill>
                <a:srgbClr val="000000"/>
              </a:solidFill>
              <a:cs typeface="Times New Roman"/>
            </a:endParaRPr>
          </a:p>
        </p:txBody>
      </p:sp>
      <p:sp>
        <p:nvSpPr>
          <p:cNvPr id="7" name="矩形 6"/>
          <p:cNvSpPr/>
          <p:nvPr/>
        </p:nvSpPr>
        <p:spPr>
          <a:xfrm>
            <a:off x="10640336" y="1263132"/>
            <a:ext cx="370614" cy="400110"/>
          </a:xfrm>
          <a:prstGeom prst="rect">
            <a:avLst/>
          </a:prstGeom>
        </p:spPr>
        <p:txBody>
          <a:bodyPr wrap="none">
            <a:spAutoFit/>
          </a:bodyPr>
          <a:lstStyle/>
          <a:p>
            <a:r>
              <a:rPr lang="en-US" altLang="zh-CN" sz="2000" smtClean="0"/>
              <a:t>A</a:t>
            </a:r>
            <a:endParaRPr lang="zh-CN" altLang="en-US" sz="2000"/>
          </a:p>
        </p:txBody>
      </p:sp>
      <p:graphicFrame>
        <p:nvGraphicFramePr>
          <p:cNvPr id="5" name="表格 4"/>
          <p:cNvGraphicFramePr>
            <a:graphicFrameLocks noGrp="1"/>
          </p:cNvGraphicFramePr>
          <p:nvPr>
            <p:extLst/>
          </p:nvPr>
        </p:nvGraphicFramePr>
        <p:xfrm>
          <a:off x="465882" y="2241683"/>
          <a:ext cx="11233248" cy="2699485"/>
        </p:xfrm>
        <a:graphic>
          <a:graphicData uri="http://schemas.openxmlformats.org/drawingml/2006/table">
            <a:tbl>
              <a:tblPr firstRow="1" firstCol="1" bandRow="1"/>
              <a:tblGrid>
                <a:gridCol w="11233248">
                  <a:extLst>
                    <a:ext uri="{9D8B030D-6E8A-4147-A177-3AD203B41FA5}">
                      <a16:colId xmlns:a16="http://schemas.microsoft.com/office/drawing/2014/main" val="20000"/>
                    </a:ext>
                  </a:extLst>
                </a:gridCol>
              </a:tblGrid>
              <a:tr h="2699485">
                <a:tc>
                  <a:txBody>
                    <a:bodyPr/>
                    <a:lstStyle/>
                    <a:p>
                      <a:pPr algn="just" hangingPunct="0">
                        <a:lnSpc>
                          <a:spcPct val="150000"/>
                        </a:lnSpc>
                        <a:spcAft>
                          <a:spcPts val="0"/>
                        </a:spcAft>
                      </a:pPr>
                      <a:r>
                        <a:rPr lang="en-US" sz="2400">
                          <a:solidFill>
                            <a:srgbClr val="000000"/>
                          </a:solidFill>
                          <a:effectLst/>
                          <a:latin typeface="Times New Roman"/>
                          <a:ea typeface="宋体"/>
                          <a:cs typeface="Times New Roman"/>
                        </a:rPr>
                        <a:t>A. and even the furniture in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B. Now some artists teach paper cutting skills online to students in other countries.</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C. What do you need to get started</a:t>
                      </a:r>
                      <a:r>
                        <a:rPr lang="zh-CN" sz="2400">
                          <a:solidFill>
                            <a:srgbClr val="000000"/>
                          </a:solidFill>
                          <a:effectLst/>
                          <a:latin typeface="Times New Roman"/>
                          <a:ea typeface="宋体"/>
                          <a:cs typeface="Times New Roman"/>
                        </a:rPr>
                        <a:t>？</a:t>
                      </a:r>
                    </a:p>
                    <a:p>
                      <a:pPr algn="just" hangingPunct="0">
                        <a:lnSpc>
                          <a:spcPct val="150000"/>
                        </a:lnSpc>
                        <a:spcAft>
                          <a:spcPts val="0"/>
                        </a:spcAft>
                      </a:pPr>
                      <a:r>
                        <a:rPr lang="en-US" sz="2400">
                          <a:solidFill>
                            <a:srgbClr val="000000"/>
                          </a:solidFill>
                          <a:effectLst/>
                          <a:latin typeface="Times New Roman"/>
                          <a:ea typeface="宋体"/>
                          <a:cs typeface="Times New Roman"/>
                        </a:rPr>
                        <a:t>D. People put paper cuttings first on windows to decorate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E. Then you can cut out papers.</a:t>
                      </a:r>
                      <a:endParaRPr lang="zh-CN" sz="2400">
                        <a:solidFill>
                          <a:srgbClr val="000000"/>
                        </a:solidFill>
                        <a:effectLst/>
                        <a:latin typeface="Times New Roman"/>
                        <a:ea typeface="宋体"/>
                        <a:cs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8" name="内容占位符 2"/>
          <p:cNvSpPr txBox="1">
            <a:spLocks/>
          </p:cNvSpPr>
          <p:nvPr/>
        </p:nvSpPr>
        <p:spPr bwMode="auto">
          <a:xfrm>
            <a:off x="360854" y="4962413"/>
            <a:ext cx="11485848" cy="141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cs typeface="Times New Roman"/>
              </a:rPr>
              <a:t>2. </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“Except on windows, people also stick them on doors and walls”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可知，剪纸不仅贴在窗户上，还贴在</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门和墙上。因此，选项</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spc="-100" smtClean="0">
                <a:solidFill>
                  <a:srgbClr val="FF0000"/>
                </a:solidFill>
                <a:latin typeface="+mj-ea"/>
                <a:ea typeface="+mj-ea"/>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甚至在家里的家具上</a:t>
            </a:r>
            <a:r>
              <a:rPr lang="en-US" altLang="zh-CN" sz="2000" b="1" spc="-100" smtClean="0">
                <a:solidFill>
                  <a:srgbClr val="FF0000"/>
                </a:solidFill>
                <a:latin typeface="+mj-ea"/>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与上文列举的几样东西相衔接，进一步说明剪纸的用途。故选</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18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8484"/>
          </a:xfrm>
        </p:spPr>
        <p:txBody>
          <a:bodyPr/>
          <a:lstStyle/>
          <a:p>
            <a:pPr indent="534988" hangingPunct="0">
              <a:spcAft>
                <a:spcPts val="0"/>
              </a:spcAft>
            </a:pPr>
            <a:r>
              <a:rPr lang="en-US" altLang="zh-CN" sz="2100" u="sng" smtClean="0">
                <a:solidFill>
                  <a:srgbClr val="000000"/>
                </a:solidFill>
                <a:uFill>
                  <a:solidFill>
                    <a:srgbClr val="000000"/>
                  </a:solidFill>
                </a:uFill>
                <a:cs typeface="Times New Roman"/>
              </a:rPr>
              <a:t>3   </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Not much, red paper, a pair of scissors or perhaps a knife. Then you can try to make your own paper-cuts. You can sometimes use pencils to draw designs first. </a:t>
            </a:r>
            <a:r>
              <a:rPr lang="en-US" altLang="zh-CN" sz="2100" u="sng" smtClean="0">
                <a:solidFill>
                  <a:srgbClr val="000000"/>
                </a:solidFill>
                <a:uFill>
                  <a:solidFill>
                    <a:srgbClr val="000000"/>
                  </a:solidFill>
                </a:uFill>
                <a:cs typeface="Times New Roman"/>
              </a:rPr>
              <a:t>4   </a:t>
            </a:r>
            <a:r>
              <a:rPr lang="en-US" altLang="zh-CN" sz="2100" u="sng" smtClean="0">
                <a:solidFill>
                  <a:schemeClr val="bg1"/>
                </a:solidFill>
                <a:uFill>
                  <a:solidFill>
                    <a:srgbClr val="000000"/>
                  </a:solidFill>
                </a:uFill>
                <a:cs typeface="Times New Roman"/>
              </a:rPr>
              <a:t>.</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Although paper cutting is easy to start with, paper artists usually need years of training and practice</a:t>
            </a:r>
            <a:r>
              <a:rPr lang="en-US" altLang="zh-CN" sz="2100" smtClean="0">
                <a:solidFill>
                  <a:srgbClr val="000000"/>
                </a:solidFill>
                <a:cs typeface="Times New Roman"/>
              </a:rPr>
              <a:t>.</a:t>
            </a:r>
            <a:endParaRPr lang="zh-CN" altLang="zh-CN" sz="2100">
              <a:solidFill>
                <a:srgbClr val="000000"/>
              </a:solidFill>
              <a:cs typeface="Times New Roman"/>
            </a:endParaRPr>
          </a:p>
        </p:txBody>
      </p:sp>
      <p:sp>
        <p:nvSpPr>
          <p:cNvPr id="3" name="矩形 2"/>
          <p:cNvSpPr/>
          <p:nvPr/>
        </p:nvSpPr>
        <p:spPr>
          <a:xfrm>
            <a:off x="1172784" y="853964"/>
            <a:ext cx="378630" cy="415498"/>
          </a:xfrm>
          <a:prstGeom prst="rect">
            <a:avLst/>
          </a:prstGeom>
        </p:spPr>
        <p:txBody>
          <a:bodyPr wrap="none">
            <a:spAutoFit/>
          </a:bodyPr>
          <a:lstStyle/>
          <a:p>
            <a:r>
              <a:rPr lang="en-US" altLang="zh-CN" sz="2100" smtClean="0"/>
              <a:t>C</a:t>
            </a:r>
            <a:endParaRPr lang="zh-CN" altLang="en-US" sz="2100"/>
          </a:p>
        </p:txBody>
      </p:sp>
      <p:graphicFrame>
        <p:nvGraphicFramePr>
          <p:cNvPr id="5" name="表格 4"/>
          <p:cNvGraphicFramePr>
            <a:graphicFrameLocks noGrp="1"/>
          </p:cNvGraphicFramePr>
          <p:nvPr>
            <p:extLst/>
          </p:nvPr>
        </p:nvGraphicFramePr>
        <p:xfrm>
          <a:off x="478582" y="2269976"/>
          <a:ext cx="11233248" cy="2743200"/>
        </p:xfrm>
        <a:graphic>
          <a:graphicData uri="http://schemas.openxmlformats.org/drawingml/2006/table">
            <a:tbl>
              <a:tblPr firstRow="1" firstCol="1" bandRow="1"/>
              <a:tblGrid>
                <a:gridCol w="11233248">
                  <a:extLst>
                    <a:ext uri="{9D8B030D-6E8A-4147-A177-3AD203B41FA5}">
                      <a16:colId xmlns:a16="http://schemas.microsoft.com/office/drawing/2014/main" val="20000"/>
                    </a:ext>
                  </a:extLst>
                </a:gridCol>
              </a:tblGrid>
              <a:tr h="2699485">
                <a:tc>
                  <a:txBody>
                    <a:bodyPr/>
                    <a:lstStyle/>
                    <a:p>
                      <a:pPr algn="just" hangingPunct="0">
                        <a:lnSpc>
                          <a:spcPct val="150000"/>
                        </a:lnSpc>
                        <a:spcAft>
                          <a:spcPts val="0"/>
                        </a:spcAft>
                      </a:pPr>
                      <a:r>
                        <a:rPr lang="en-US" sz="2400">
                          <a:solidFill>
                            <a:srgbClr val="000000"/>
                          </a:solidFill>
                          <a:effectLst/>
                          <a:latin typeface="Times New Roman"/>
                          <a:ea typeface="宋体"/>
                          <a:cs typeface="Times New Roman"/>
                        </a:rPr>
                        <a:t>A. and even the furniture in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B. Now some artists teach paper cutting skills online to students in other countries.</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C. What do you need to get started</a:t>
                      </a:r>
                      <a:r>
                        <a:rPr lang="zh-CN" sz="2400">
                          <a:solidFill>
                            <a:srgbClr val="000000"/>
                          </a:solidFill>
                          <a:effectLst/>
                          <a:latin typeface="Times New Roman"/>
                          <a:ea typeface="宋体"/>
                          <a:cs typeface="Times New Roman"/>
                        </a:rPr>
                        <a:t>？</a:t>
                      </a:r>
                    </a:p>
                    <a:p>
                      <a:pPr algn="just" hangingPunct="0">
                        <a:lnSpc>
                          <a:spcPct val="150000"/>
                        </a:lnSpc>
                        <a:spcAft>
                          <a:spcPts val="0"/>
                        </a:spcAft>
                      </a:pPr>
                      <a:r>
                        <a:rPr lang="en-US" sz="2400">
                          <a:solidFill>
                            <a:srgbClr val="000000"/>
                          </a:solidFill>
                          <a:effectLst/>
                          <a:latin typeface="Times New Roman"/>
                          <a:ea typeface="宋体"/>
                          <a:cs typeface="Times New Roman"/>
                        </a:rPr>
                        <a:t>D. People put paper cuttings first on windows to decorate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E. Then you can cut out papers.</a:t>
                      </a:r>
                      <a:endParaRPr lang="zh-CN" sz="2400">
                        <a:solidFill>
                          <a:srgbClr val="000000"/>
                        </a:solidFill>
                        <a:effectLst/>
                        <a:latin typeface="Times New Roman"/>
                        <a:ea typeface="宋体"/>
                        <a:cs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6" name="内容占位符 2"/>
          <p:cNvSpPr txBox="1">
            <a:spLocks/>
          </p:cNvSpPr>
          <p:nvPr/>
        </p:nvSpPr>
        <p:spPr bwMode="auto">
          <a:xfrm>
            <a:off x="360854" y="5040129"/>
            <a:ext cx="11485848" cy="1485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100" smtClean="0">
                <a:solidFill>
                  <a:srgbClr val="00B0F0"/>
                </a:solidFill>
                <a:cs typeface="Times New Roman"/>
              </a:rPr>
              <a:t>3.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 much, red paper, a pair of scissors or perhaps a knife.”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可知，下句介绍了剪纸所需要的材料。因此，选项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你需要什么才能开始？</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与下文列举的几样东西相衔接，引出剪纸所需的材料。故选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897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8484"/>
          </a:xfrm>
        </p:spPr>
        <p:txBody>
          <a:bodyPr/>
          <a:lstStyle/>
          <a:p>
            <a:pPr indent="534988" hangingPunct="0">
              <a:spcAft>
                <a:spcPts val="0"/>
              </a:spcAft>
            </a:pPr>
            <a:r>
              <a:rPr lang="en-US" altLang="zh-CN" sz="2100" u="sng" smtClean="0">
                <a:solidFill>
                  <a:srgbClr val="000000"/>
                </a:solidFill>
                <a:uFill>
                  <a:solidFill>
                    <a:srgbClr val="000000"/>
                  </a:solidFill>
                </a:uFill>
                <a:cs typeface="Times New Roman"/>
              </a:rPr>
              <a:t>3   </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Not much, red paper, a pair of scissors or perhaps a knife. Then you can try to make your own paper-cuts. You can sometimes use pencils to draw designs first. </a:t>
            </a:r>
            <a:r>
              <a:rPr lang="en-US" altLang="zh-CN" sz="2100" u="sng" smtClean="0">
                <a:solidFill>
                  <a:srgbClr val="000000"/>
                </a:solidFill>
                <a:uFill>
                  <a:solidFill>
                    <a:srgbClr val="000000"/>
                  </a:solidFill>
                </a:uFill>
                <a:cs typeface="Times New Roman"/>
              </a:rPr>
              <a:t>4   </a:t>
            </a:r>
            <a:r>
              <a:rPr lang="en-US" altLang="zh-CN" sz="2100" u="sng" smtClean="0">
                <a:solidFill>
                  <a:schemeClr val="bg1"/>
                </a:solidFill>
                <a:uFill>
                  <a:solidFill>
                    <a:srgbClr val="000000"/>
                  </a:solidFill>
                </a:uFill>
                <a:cs typeface="Times New Roman"/>
              </a:rPr>
              <a:t>.</a:t>
            </a:r>
            <a:r>
              <a:rPr lang="zh-CN" altLang="zh-CN" sz="2100" u="sng">
                <a:solidFill>
                  <a:srgbClr val="000000"/>
                </a:solidFill>
                <a:uFill>
                  <a:solidFill>
                    <a:srgbClr val="000000"/>
                  </a:solidFill>
                </a:uFill>
                <a:cs typeface="Times New Roman"/>
              </a:rPr>
              <a:t>　</a:t>
            </a:r>
            <a:r>
              <a:rPr lang="en-US" altLang="zh-CN" sz="2100">
                <a:solidFill>
                  <a:srgbClr val="000000"/>
                </a:solidFill>
                <a:cs typeface="Times New Roman"/>
              </a:rPr>
              <a:t> Although paper cutting is easy to start with, paper artists usually need years of training and practice</a:t>
            </a:r>
            <a:r>
              <a:rPr lang="en-US" altLang="zh-CN" sz="2100" smtClean="0">
                <a:solidFill>
                  <a:srgbClr val="000000"/>
                </a:solidFill>
                <a:cs typeface="Times New Roman"/>
              </a:rPr>
              <a:t>.</a:t>
            </a:r>
            <a:endParaRPr lang="zh-CN" altLang="zh-CN" sz="2100">
              <a:solidFill>
                <a:srgbClr val="000000"/>
              </a:solidFill>
              <a:cs typeface="Times New Roman"/>
            </a:endParaRPr>
          </a:p>
        </p:txBody>
      </p:sp>
      <p:sp>
        <p:nvSpPr>
          <p:cNvPr id="4" name="矩形 3"/>
          <p:cNvSpPr/>
          <p:nvPr/>
        </p:nvSpPr>
        <p:spPr>
          <a:xfrm>
            <a:off x="7679382" y="1325744"/>
            <a:ext cx="364202" cy="415498"/>
          </a:xfrm>
          <a:prstGeom prst="rect">
            <a:avLst/>
          </a:prstGeom>
        </p:spPr>
        <p:txBody>
          <a:bodyPr wrap="none">
            <a:spAutoFit/>
          </a:bodyPr>
          <a:lstStyle/>
          <a:p>
            <a:r>
              <a:rPr lang="en-US" altLang="zh-CN" sz="2100" smtClean="0"/>
              <a:t>E</a:t>
            </a:r>
            <a:endParaRPr lang="zh-CN" altLang="en-US" sz="2100"/>
          </a:p>
        </p:txBody>
      </p:sp>
      <p:graphicFrame>
        <p:nvGraphicFramePr>
          <p:cNvPr id="5" name="表格 4"/>
          <p:cNvGraphicFramePr>
            <a:graphicFrameLocks noGrp="1"/>
          </p:cNvGraphicFramePr>
          <p:nvPr>
            <p:extLst/>
          </p:nvPr>
        </p:nvGraphicFramePr>
        <p:xfrm>
          <a:off x="478582" y="2269976"/>
          <a:ext cx="11233248" cy="2743200"/>
        </p:xfrm>
        <a:graphic>
          <a:graphicData uri="http://schemas.openxmlformats.org/drawingml/2006/table">
            <a:tbl>
              <a:tblPr firstRow="1" firstCol="1" bandRow="1"/>
              <a:tblGrid>
                <a:gridCol w="11233248">
                  <a:extLst>
                    <a:ext uri="{9D8B030D-6E8A-4147-A177-3AD203B41FA5}">
                      <a16:colId xmlns:a16="http://schemas.microsoft.com/office/drawing/2014/main" val="20000"/>
                    </a:ext>
                  </a:extLst>
                </a:gridCol>
              </a:tblGrid>
              <a:tr h="2699485">
                <a:tc>
                  <a:txBody>
                    <a:bodyPr/>
                    <a:lstStyle/>
                    <a:p>
                      <a:pPr algn="just" hangingPunct="0">
                        <a:lnSpc>
                          <a:spcPct val="150000"/>
                        </a:lnSpc>
                        <a:spcAft>
                          <a:spcPts val="0"/>
                        </a:spcAft>
                      </a:pPr>
                      <a:r>
                        <a:rPr lang="en-US" sz="2400">
                          <a:solidFill>
                            <a:srgbClr val="000000"/>
                          </a:solidFill>
                          <a:effectLst/>
                          <a:latin typeface="Times New Roman"/>
                          <a:ea typeface="宋体"/>
                          <a:cs typeface="Times New Roman"/>
                        </a:rPr>
                        <a:t>A. and even the furniture in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B. Now some artists teach paper cutting skills online to students in other countries.</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C. What do you need to get started</a:t>
                      </a:r>
                      <a:r>
                        <a:rPr lang="zh-CN" sz="2400">
                          <a:solidFill>
                            <a:srgbClr val="000000"/>
                          </a:solidFill>
                          <a:effectLst/>
                          <a:latin typeface="Times New Roman"/>
                          <a:ea typeface="宋体"/>
                          <a:cs typeface="Times New Roman"/>
                        </a:rPr>
                        <a:t>？</a:t>
                      </a:r>
                    </a:p>
                    <a:p>
                      <a:pPr algn="just" hangingPunct="0">
                        <a:lnSpc>
                          <a:spcPct val="150000"/>
                        </a:lnSpc>
                        <a:spcAft>
                          <a:spcPts val="0"/>
                        </a:spcAft>
                      </a:pPr>
                      <a:r>
                        <a:rPr lang="en-US" sz="2400">
                          <a:solidFill>
                            <a:srgbClr val="000000"/>
                          </a:solidFill>
                          <a:effectLst/>
                          <a:latin typeface="Times New Roman"/>
                          <a:ea typeface="宋体"/>
                          <a:cs typeface="Times New Roman"/>
                        </a:rPr>
                        <a:t>D. People put paper cuttings first on windows to decorate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E. Then you can cut out papers.</a:t>
                      </a:r>
                      <a:endParaRPr lang="zh-CN" sz="2400">
                        <a:solidFill>
                          <a:srgbClr val="000000"/>
                        </a:solidFill>
                        <a:effectLst/>
                        <a:latin typeface="Times New Roman"/>
                        <a:ea typeface="宋体"/>
                        <a:cs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6" name="内容占位符 2"/>
          <p:cNvSpPr txBox="1">
            <a:spLocks/>
          </p:cNvSpPr>
          <p:nvPr/>
        </p:nvSpPr>
        <p:spPr bwMode="auto">
          <a:xfrm>
            <a:off x="360854" y="5050775"/>
            <a:ext cx="1148584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100" smtClean="0">
                <a:solidFill>
                  <a:srgbClr val="00B0F0"/>
                </a:solidFill>
                <a:cs typeface="Times New Roman"/>
              </a:rPr>
              <a:t>4.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can sometimes use pencils to draw designs first.”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可知，这里介绍的是剪纸的步骤。因此，选项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然后你可以裁剪。</a:t>
            </a:r>
            <a:r>
              <a:rPr lang="en-US" altLang="zh-CN" sz="2100" b="1" smtClean="0">
                <a:solidFill>
                  <a:srgbClr val="FF0000"/>
                </a:solidFill>
                <a:latin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与上文的</a:t>
            </a:r>
            <a:r>
              <a:rPr lang="en-US" altLang="zh-CN" sz="2100" b="1" smtClean="0">
                <a:solidFill>
                  <a:srgbClr val="FF0000"/>
                </a:solidFill>
                <a:ea typeface="+mj-ea"/>
                <a:cs typeface="Times New Roman" panose="02020603050405020304" pitchFamily="18" charset="0"/>
              </a:rPr>
              <a:t>“</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sz="2100" b="1" smtClean="0">
                <a:solidFill>
                  <a:srgbClr val="FF0000"/>
                </a:solidFill>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相衔接，说明剪纸的下一个步骤。故</a:t>
            </a:r>
            <a:endPar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0968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20242"/>
            <a:ext cx="11485848" cy="947182"/>
          </a:xfrm>
        </p:spPr>
        <p:txBody>
          <a:bodyPr/>
          <a:lstStyle/>
          <a:p>
            <a:pPr indent="534988" hangingPunct="0">
              <a:lnSpc>
                <a:spcPct val="140000"/>
              </a:lnSpc>
              <a:spcAft>
                <a:spcPts val="0"/>
              </a:spcAft>
            </a:pPr>
            <a:r>
              <a:rPr lang="en-US" altLang="zh-CN" sz="2100">
                <a:solidFill>
                  <a:srgbClr val="000000"/>
                </a:solidFill>
                <a:cs typeface="Times New Roman"/>
              </a:rPr>
              <a:t>We Chinese people love paper cuttings, as we care, so we share. </a:t>
            </a:r>
            <a:r>
              <a:rPr lang="en-US" altLang="zh-CN" sz="2100" u="sng" smtClean="0">
                <a:solidFill>
                  <a:srgbClr val="000000"/>
                </a:solidFill>
                <a:uFill>
                  <a:solidFill>
                    <a:srgbClr val="000000"/>
                  </a:solidFill>
                </a:uFill>
                <a:cs typeface="Times New Roman"/>
              </a:rPr>
              <a:t>5</a:t>
            </a:r>
            <a:r>
              <a:rPr lang="zh-CN" altLang="zh-CN" sz="2100" u="sng">
                <a:solidFill>
                  <a:srgbClr val="000000"/>
                </a:solidFill>
                <a:uFill>
                  <a:solidFill>
                    <a:srgbClr val="000000"/>
                  </a:solidFill>
                </a:uFill>
                <a:cs typeface="Times New Roman"/>
              </a:rPr>
              <a:t>　</a:t>
            </a:r>
            <a:r>
              <a:rPr lang="en-US" altLang="zh-CN" sz="2100" u="sng" smtClean="0">
                <a:solidFill>
                  <a:srgbClr val="000000"/>
                </a:solidFill>
                <a:uFill>
                  <a:solidFill>
                    <a:srgbClr val="000000"/>
                  </a:solidFill>
                </a:uFill>
                <a:cs typeface="Times New Roman"/>
              </a:rPr>
              <a:t>   </a:t>
            </a:r>
            <a:r>
              <a:rPr lang="en-US" altLang="zh-CN" sz="2100" smtClean="0">
                <a:solidFill>
                  <a:srgbClr val="000000"/>
                </a:solidFill>
                <a:cs typeface="Times New Roman"/>
              </a:rPr>
              <a:t> </a:t>
            </a:r>
            <a:r>
              <a:rPr lang="en-US" altLang="zh-CN" sz="2100">
                <a:solidFill>
                  <a:srgbClr val="000000"/>
                </a:solidFill>
                <a:cs typeface="Times New Roman"/>
              </a:rPr>
              <a:t>Young people around the world can enjoy the beauty of paper cuttings without leaving home</a:t>
            </a:r>
            <a:r>
              <a:rPr lang="en-US" altLang="zh-CN" sz="2100" smtClean="0">
                <a:solidFill>
                  <a:srgbClr val="000000"/>
                </a:solidFill>
                <a:cs typeface="Times New Roman"/>
              </a:rPr>
              <a:t>.</a:t>
            </a:r>
            <a:endParaRPr lang="zh-CN" altLang="zh-CN" sz="2100">
              <a:solidFill>
                <a:srgbClr val="000000"/>
              </a:solidFill>
              <a:cs typeface="Times New Roman"/>
            </a:endParaRPr>
          </a:p>
        </p:txBody>
      </p:sp>
      <p:sp>
        <p:nvSpPr>
          <p:cNvPr id="4" name="矩形 3"/>
          <p:cNvSpPr/>
          <p:nvPr/>
        </p:nvSpPr>
        <p:spPr>
          <a:xfrm>
            <a:off x="8413162" y="712948"/>
            <a:ext cx="364202" cy="494751"/>
          </a:xfrm>
          <a:prstGeom prst="rect">
            <a:avLst/>
          </a:prstGeom>
        </p:spPr>
        <p:txBody>
          <a:bodyPr wrap="none">
            <a:spAutoFit/>
          </a:bodyPr>
          <a:lstStyle/>
          <a:p>
            <a:pPr>
              <a:lnSpc>
                <a:spcPct val="140000"/>
              </a:lnSpc>
            </a:pPr>
            <a:r>
              <a:rPr lang="en-US" altLang="zh-CN" sz="2100" smtClean="0"/>
              <a:t>B</a:t>
            </a:r>
            <a:endParaRPr lang="zh-CN" altLang="en-US" sz="2100"/>
          </a:p>
        </p:txBody>
      </p:sp>
      <p:graphicFrame>
        <p:nvGraphicFramePr>
          <p:cNvPr id="5" name="表格 4"/>
          <p:cNvGraphicFramePr>
            <a:graphicFrameLocks noGrp="1"/>
          </p:cNvGraphicFramePr>
          <p:nvPr>
            <p:extLst/>
          </p:nvPr>
        </p:nvGraphicFramePr>
        <p:xfrm>
          <a:off x="478582" y="1765920"/>
          <a:ext cx="11233248" cy="2743200"/>
        </p:xfrm>
        <a:graphic>
          <a:graphicData uri="http://schemas.openxmlformats.org/drawingml/2006/table">
            <a:tbl>
              <a:tblPr firstRow="1" firstCol="1" bandRow="1"/>
              <a:tblGrid>
                <a:gridCol w="11233248">
                  <a:extLst>
                    <a:ext uri="{9D8B030D-6E8A-4147-A177-3AD203B41FA5}">
                      <a16:colId xmlns:a16="http://schemas.microsoft.com/office/drawing/2014/main" val="20000"/>
                    </a:ext>
                  </a:extLst>
                </a:gridCol>
              </a:tblGrid>
              <a:tr h="2699485">
                <a:tc>
                  <a:txBody>
                    <a:bodyPr/>
                    <a:lstStyle/>
                    <a:p>
                      <a:pPr algn="just" hangingPunct="0">
                        <a:lnSpc>
                          <a:spcPct val="150000"/>
                        </a:lnSpc>
                        <a:spcAft>
                          <a:spcPts val="0"/>
                        </a:spcAft>
                      </a:pPr>
                      <a:r>
                        <a:rPr lang="en-US" sz="2400">
                          <a:solidFill>
                            <a:srgbClr val="000000"/>
                          </a:solidFill>
                          <a:effectLst/>
                          <a:latin typeface="Times New Roman"/>
                          <a:ea typeface="宋体"/>
                          <a:cs typeface="Times New Roman"/>
                        </a:rPr>
                        <a:t>A. and even the furniture in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B. Now some artists teach paper cutting skills online to students in other countries.</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C. What do you need to get started</a:t>
                      </a:r>
                      <a:r>
                        <a:rPr lang="zh-CN" sz="2400">
                          <a:solidFill>
                            <a:srgbClr val="000000"/>
                          </a:solidFill>
                          <a:effectLst/>
                          <a:latin typeface="Times New Roman"/>
                          <a:ea typeface="宋体"/>
                          <a:cs typeface="Times New Roman"/>
                        </a:rPr>
                        <a:t>？</a:t>
                      </a:r>
                    </a:p>
                    <a:p>
                      <a:pPr algn="just" hangingPunct="0">
                        <a:lnSpc>
                          <a:spcPct val="150000"/>
                        </a:lnSpc>
                        <a:spcAft>
                          <a:spcPts val="0"/>
                        </a:spcAft>
                      </a:pPr>
                      <a:r>
                        <a:rPr lang="en-US" sz="2400">
                          <a:solidFill>
                            <a:srgbClr val="000000"/>
                          </a:solidFill>
                          <a:effectLst/>
                          <a:latin typeface="Times New Roman"/>
                          <a:ea typeface="宋体"/>
                          <a:cs typeface="Times New Roman"/>
                        </a:rPr>
                        <a:t>D. People put paper cuttings first on windows to decorate the house.</a:t>
                      </a:r>
                      <a:endParaRPr lang="zh-CN" sz="2400">
                        <a:solidFill>
                          <a:srgbClr val="000000"/>
                        </a:solidFill>
                        <a:effectLst/>
                        <a:latin typeface="Times New Roman"/>
                        <a:ea typeface="宋体"/>
                        <a:cs typeface="Times New Roman"/>
                      </a:endParaRPr>
                    </a:p>
                    <a:p>
                      <a:pPr algn="just" hangingPunct="0">
                        <a:lnSpc>
                          <a:spcPct val="150000"/>
                        </a:lnSpc>
                        <a:spcAft>
                          <a:spcPts val="0"/>
                        </a:spcAft>
                      </a:pPr>
                      <a:r>
                        <a:rPr lang="en-US" sz="2400">
                          <a:solidFill>
                            <a:srgbClr val="000000"/>
                          </a:solidFill>
                          <a:effectLst/>
                          <a:latin typeface="Times New Roman"/>
                          <a:ea typeface="宋体"/>
                          <a:cs typeface="Times New Roman"/>
                        </a:rPr>
                        <a:t>E. Then you can cut out papers.</a:t>
                      </a:r>
                      <a:endParaRPr lang="zh-CN" sz="2400">
                        <a:solidFill>
                          <a:srgbClr val="000000"/>
                        </a:solidFill>
                        <a:effectLst/>
                        <a:latin typeface="Times New Roman"/>
                        <a:ea typeface="宋体"/>
                        <a:cs typeface="Times New Roman"/>
                      </a:endParaRP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6" name="内容占位符 1"/>
          <p:cNvSpPr txBox="1">
            <a:spLocks/>
          </p:cNvSpPr>
          <p:nvPr/>
        </p:nvSpPr>
        <p:spPr bwMode="auto">
          <a:xfrm>
            <a:off x="360854" y="4581128"/>
            <a:ext cx="11485848" cy="1902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100" smtClean="0">
                <a:solidFill>
                  <a:srgbClr val="00B0F0"/>
                </a:solidFill>
                <a:cs typeface="Times New Roman"/>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“Young people around the world can enjoy the beauty of paper-cut without leaving home.”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可知，世界各地的年轻人足不出户就能欣赏到剪纸之美。因此前句应该说明世界各地的年轻人足不出户就能欣赏剪纸之美的原因。选项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100" b="1" smtClean="0">
                <a:solidFill>
                  <a:srgbClr val="FF0000"/>
                </a:solidFill>
                <a:latin typeface="+mj-ea"/>
                <a:cs typeface="Times New Roman" panose="02020603050405020304" pitchFamily="18" charset="0"/>
              </a:rPr>
              <a:t> “</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现在一些艺术家在网上教其他国家的学生剪纸技巧</a:t>
            </a:r>
            <a:r>
              <a:rPr lang="en-US" altLang="zh-CN" sz="2100" b="1" smtClean="0">
                <a:solidFill>
                  <a:srgbClr val="FF0000"/>
                </a:solidFill>
                <a:latin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符合语境，并且与上文的</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分享艺术</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相衔接，说明剪纸技艺的传播方式。故选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103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742</Words>
  <Application>Microsoft Office PowerPoint</Application>
  <PresentationFormat>自定义</PresentationFormat>
  <Paragraphs>46</Paragraphs>
  <Slides>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vt:i4>
      </vt:variant>
    </vt:vector>
  </HeadingPairs>
  <TitlesOfParts>
    <vt:vector size="1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